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64" r:id="rId5"/>
    <p:sldId id="265" r:id="rId6"/>
    <p:sldId id="266" r:id="rId7"/>
    <p:sldId id="267" r:id="rId8"/>
    <p:sldId id="257" r:id="rId9"/>
    <p:sldId id="258" r:id="rId10"/>
    <p:sldId id="259" r:id="rId11"/>
    <p:sldId id="260" r:id="rId12"/>
    <p:sldId id="261" r:id="rId1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136"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12AC5CAC-6409-4445-819C-119A80D35A7D}" type="datetimeFigureOut">
              <a:rPr lang="es-ES" smtClean="0"/>
              <a:t>09/11/2022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40AF3861-F19E-4B9C-9D70-22286801F417}" type="slidenum">
              <a:rPr lang="es-ES" smtClean="0"/>
              <a:t>‹Nº›</a:t>
            </a:fld>
            <a:endParaRPr lang="es-ES"/>
          </a:p>
        </p:txBody>
      </p:sp>
    </p:spTree>
    <p:extLst>
      <p:ext uri="{BB962C8B-B14F-4D97-AF65-F5344CB8AC3E}">
        <p14:creationId xmlns:p14="http://schemas.microsoft.com/office/powerpoint/2010/main" val="989036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2AC5CAC-6409-4445-819C-119A80D35A7D}" type="datetimeFigureOut">
              <a:rPr lang="es-ES" smtClean="0"/>
              <a:t>09/11/2022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40AF3861-F19E-4B9C-9D70-22286801F417}" type="slidenum">
              <a:rPr lang="es-ES" smtClean="0"/>
              <a:t>‹Nº›</a:t>
            </a:fld>
            <a:endParaRPr lang="es-ES"/>
          </a:p>
        </p:txBody>
      </p:sp>
    </p:spTree>
    <p:extLst>
      <p:ext uri="{BB962C8B-B14F-4D97-AF65-F5344CB8AC3E}">
        <p14:creationId xmlns:p14="http://schemas.microsoft.com/office/powerpoint/2010/main" val="750637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2AC5CAC-6409-4445-819C-119A80D35A7D}" type="datetimeFigureOut">
              <a:rPr lang="es-ES" smtClean="0"/>
              <a:t>09/11/2022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40AF3861-F19E-4B9C-9D70-22286801F417}" type="slidenum">
              <a:rPr lang="es-ES" smtClean="0"/>
              <a:t>‹Nº›</a:t>
            </a:fld>
            <a:endParaRPr lang="es-ES"/>
          </a:p>
        </p:txBody>
      </p:sp>
    </p:spTree>
    <p:extLst>
      <p:ext uri="{BB962C8B-B14F-4D97-AF65-F5344CB8AC3E}">
        <p14:creationId xmlns:p14="http://schemas.microsoft.com/office/powerpoint/2010/main" val="1042761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12AC5CAC-6409-4445-819C-119A80D35A7D}" type="datetimeFigureOut">
              <a:rPr lang="es-ES" smtClean="0"/>
              <a:t>09/11/2022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40AF3861-F19E-4B9C-9D70-22286801F417}" type="slidenum">
              <a:rPr lang="es-ES" smtClean="0"/>
              <a:t>‹Nº›</a:t>
            </a:fld>
            <a:endParaRPr lang="es-ES"/>
          </a:p>
        </p:txBody>
      </p:sp>
    </p:spTree>
    <p:extLst>
      <p:ext uri="{BB962C8B-B14F-4D97-AF65-F5344CB8AC3E}">
        <p14:creationId xmlns:p14="http://schemas.microsoft.com/office/powerpoint/2010/main" val="1603297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12AC5CAC-6409-4445-819C-119A80D35A7D}" type="datetimeFigureOut">
              <a:rPr lang="es-ES" smtClean="0"/>
              <a:t>09/11/2022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40AF3861-F19E-4B9C-9D70-22286801F417}" type="slidenum">
              <a:rPr lang="es-ES" smtClean="0"/>
              <a:t>‹Nº›</a:t>
            </a:fld>
            <a:endParaRPr lang="es-ES"/>
          </a:p>
        </p:txBody>
      </p:sp>
    </p:spTree>
    <p:extLst>
      <p:ext uri="{BB962C8B-B14F-4D97-AF65-F5344CB8AC3E}">
        <p14:creationId xmlns:p14="http://schemas.microsoft.com/office/powerpoint/2010/main" val="2383900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12AC5CAC-6409-4445-819C-119A80D35A7D}" type="datetimeFigureOut">
              <a:rPr lang="es-ES" smtClean="0"/>
              <a:t>09/11/2022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40AF3861-F19E-4B9C-9D70-22286801F417}" type="slidenum">
              <a:rPr lang="es-ES" smtClean="0"/>
              <a:t>‹Nº›</a:t>
            </a:fld>
            <a:endParaRPr lang="es-ES"/>
          </a:p>
        </p:txBody>
      </p:sp>
    </p:spTree>
    <p:extLst>
      <p:ext uri="{BB962C8B-B14F-4D97-AF65-F5344CB8AC3E}">
        <p14:creationId xmlns:p14="http://schemas.microsoft.com/office/powerpoint/2010/main" val="3791038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12AC5CAC-6409-4445-819C-119A80D35A7D}" type="datetimeFigureOut">
              <a:rPr lang="es-ES" smtClean="0"/>
              <a:t>09/11/2022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40AF3861-F19E-4B9C-9D70-22286801F417}" type="slidenum">
              <a:rPr lang="es-ES" smtClean="0"/>
              <a:t>‹Nº›</a:t>
            </a:fld>
            <a:endParaRPr lang="es-ES"/>
          </a:p>
        </p:txBody>
      </p:sp>
    </p:spTree>
    <p:extLst>
      <p:ext uri="{BB962C8B-B14F-4D97-AF65-F5344CB8AC3E}">
        <p14:creationId xmlns:p14="http://schemas.microsoft.com/office/powerpoint/2010/main" val="1514377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12AC5CAC-6409-4445-819C-119A80D35A7D}" type="datetimeFigureOut">
              <a:rPr lang="es-ES" smtClean="0"/>
              <a:t>09/11/2022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40AF3861-F19E-4B9C-9D70-22286801F417}" type="slidenum">
              <a:rPr lang="es-ES" smtClean="0"/>
              <a:t>‹Nº›</a:t>
            </a:fld>
            <a:endParaRPr lang="es-ES"/>
          </a:p>
        </p:txBody>
      </p:sp>
    </p:spTree>
    <p:extLst>
      <p:ext uri="{BB962C8B-B14F-4D97-AF65-F5344CB8AC3E}">
        <p14:creationId xmlns:p14="http://schemas.microsoft.com/office/powerpoint/2010/main" val="2565009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2AC5CAC-6409-4445-819C-119A80D35A7D}" type="datetimeFigureOut">
              <a:rPr lang="es-ES" smtClean="0"/>
              <a:t>09/11/2022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40AF3861-F19E-4B9C-9D70-22286801F417}" type="slidenum">
              <a:rPr lang="es-ES" smtClean="0"/>
              <a:t>‹Nº›</a:t>
            </a:fld>
            <a:endParaRPr lang="es-ES"/>
          </a:p>
        </p:txBody>
      </p:sp>
    </p:spTree>
    <p:extLst>
      <p:ext uri="{BB962C8B-B14F-4D97-AF65-F5344CB8AC3E}">
        <p14:creationId xmlns:p14="http://schemas.microsoft.com/office/powerpoint/2010/main" val="160020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2AC5CAC-6409-4445-819C-119A80D35A7D}" type="datetimeFigureOut">
              <a:rPr lang="es-ES" smtClean="0"/>
              <a:t>09/11/2022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40AF3861-F19E-4B9C-9D70-22286801F417}" type="slidenum">
              <a:rPr lang="es-ES" smtClean="0"/>
              <a:t>‹Nº›</a:t>
            </a:fld>
            <a:endParaRPr lang="es-ES"/>
          </a:p>
        </p:txBody>
      </p:sp>
    </p:spTree>
    <p:extLst>
      <p:ext uri="{BB962C8B-B14F-4D97-AF65-F5344CB8AC3E}">
        <p14:creationId xmlns:p14="http://schemas.microsoft.com/office/powerpoint/2010/main" val="1912167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2AC5CAC-6409-4445-819C-119A80D35A7D}" type="datetimeFigureOut">
              <a:rPr lang="es-ES" smtClean="0"/>
              <a:t>09/11/2022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40AF3861-F19E-4B9C-9D70-22286801F417}" type="slidenum">
              <a:rPr lang="es-ES" smtClean="0"/>
              <a:t>‹Nº›</a:t>
            </a:fld>
            <a:endParaRPr lang="es-ES"/>
          </a:p>
        </p:txBody>
      </p:sp>
    </p:spTree>
    <p:extLst>
      <p:ext uri="{BB962C8B-B14F-4D97-AF65-F5344CB8AC3E}">
        <p14:creationId xmlns:p14="http://schemas.microsoft.com/office/powerpoint/2010/main" val="1187508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AC5CAC-6409-4445-819C-119A80D35A7D}" type="datetimeFigureOut">
              <a:rPr lang="es-ES" smtClean="0"/>
              <a:t>09/11/2022</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AF3861-F19E-4B9C-9D70-22286801F417}" type="slidenum">
              <a:rPr lang="es-ES" smtClean="0"/>
              <a:t>‹Nº›</a:t>
            </a:fld>
            <a:endParaRPr lang="es-ES"/>
          </a:p>
        </p:txBody>
      </p:sp>
    </p:spTree>
    <p:extLst>
      <p:ext uri="{BB962C8B-B14F-4D97-AF65-F5344CB8AC3E}">
        <p14:creationId xmlns:p14="http://schemas.microsoft.com/office/powerpoint/2010/main" val="23023784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ajsanchezm@eafit.edu.co" TargetMode="External"/><Relationship Id="rId2" Type="http://schemas.openxmlformats.org/officeDocument/2006/relationships/hyperlink" Target="mailto:saguilarv@eafit.edu.co"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92563" y="0"/>
            <a:ext cx="12349218" cy="6858000"/>
          </a:xfrm>
          <a:prstGeom prst="rect">
            <a:avLst/>
          </a:prstGeom>
        </p:spPr>
      </p:pic>
      <p:sp>
        <p:nvSpPr>
          <p:cNvPr id="2" name="Título 1"/>
          <p:cNvSpPr>
            <a:spLocks noGrp="1"/>
          </p:cNvSpPr>
          <p:nvPr>
            <p:ph type="ctrTitle"/>
          </p:nvPr>
        </p:nvSpPr>
        <p:spPr>
          <a:xfrm>
            <a:off x="3195782" y="4022581"/>
            <a:ext cx="9144000" cy="2387600"/>
          </a:xfrm>
        </p:spPr>
        <p:txBody>
          <a:bodyPr>
            <a:normAutofit fontScale="90000"/>
          </a:bodyPr>
          <a:lstStyle/>
          <a:p>
            <a:r>
              <a:rPr lang="es-CO" b="1" dirty="0" smtClean="0">
                <a:latin typeface="Arial Narrow" panose="020B0606020202030204" pitchFamily="34" charset="0"/>
              </a:rPr>
              <a:t>Algoritmos de caminos para peatones que reducen tanto el riesgo como la distancia</a:t>
            </a:r>
            <a:endParaRPr lang="es-ES" b="1" dirty="0">
              <a:latin typeface="Arial Narrow" panose="020B0606020202030204" pitchFamily="34" charset="0"/>
            </a:endParaRPr>
          </a:p>
        </p:txBody>
      </p:sp>
    </p:spTree>
    <p:extLst>
      <p:ext uri="{BB962C8B-B14F-4D97-AF65-F5344CB8AC3E}">
        <p14:creationId xmlns:p14="http://schemas.microsoft.com/office/powerpoint/2010/main" val="3585388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508000"/>
            <a:ext cx="12192000" cy="80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838200" y="602817"/>
            <a:ext cx="5645727" cy="613930"/>
          </a:xfrm>
        </p:spPr>
        <p:txBody>
          <a:bodyPr>
            <a:normAutofit fontScale="90000"/>
          </a:bodyPr>
          <a:lstStyle/>
          <a:p>
            <a:r>
              <a:rPr lang="es-CO" dirty="0" smtClean="0">
                <a:latin typeface="Arial Narrow" panose="020B0606020202030204" pitchFamily="34" charset="0"/>
              </a:rPr>
              <a:t>Algoritmo de manera visual</a:t>
            </a:r>
            <a:endParaRPr lang="es-ES" dirty="0">
              <a:latin typeface="Arial Narrow" panose="020B0606020202030204" pitchFamily="34" charset="0"/>
            </a:endParaRPr>
          </a:p>
        </p:txBody>
      </p:sp>
      <p:sp>
        <p:nvSpPr>
          <p:cNvPr id="5" name="AutoShape 2" descr="blob:https://web.whatsapp.com/d38a1558-f33f-4a01-a421-955e062339a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 name="Imagen 5"/>
          <p:cNvPicPr>
            <a:picLocks noChangeAspect="1"/>
          </p:cNvPicPr>
          <p:nvPr/>
        </p:nvPicPr>
        <p:blipFill>
          <a:blip r:embed="rId2"/>
          <a:stretch>
            <a:fillRect/>
          </a:stretch>
        </p:blipFill>
        <p:spPr>
          <a:xfrm>
            <a:off x="677520" y="1776453"/>
            <a:ext cx="5067983" cy="2638529"/>
          </a:xfrm>
          <a:prstGeom prst="rect">
            <a:avLst/>
          </a:prstGeom>
        </p:spPr>
      </p:pic>
      <p:pic>
        <p:nvPicPr>
          <p:cNvPr id="7" name="Imagen 6"/>
          <p:cNvPicPr>
            <a:picLocks noChangeAspect="1"/>
          </p:cNvPicPr>
          <p:nvPr/>
        </p:nvPicPr>
        <p:blipFill>
          <a:blip r:embed="rId3"/>
          <a:stretch>
            <a:fillRect/>
          </a:stretch>
        </p:blipFill>
        <p:spPr>
          <a:xfrm>
            <a:off x="6483927" y="1776453"/>
            <a:ext cx="4095961" cy="3968954"/>
          </a:xfrm>
          <a:prstGeom prst="rect">
            <a:avLst/>
          </a:prstGeom>
        </p:spPr>
      </p:pic>
    </p:spTree>
    <p:extLst>
      <p:ext uri="{BB962C8B-B14F-4D97-AF65-F5344CB8AC3E}">
        <p14:creationId xmlns:p14="http://schemas.microsoft.com/office/powerpoint/2010/main" val="1716113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508000"/>
            <a:ext cx="12192000" cy="80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838200" y="602817"/>
            <a:ext cx="6440055" cy="613930"/>
          </a:xfrm>
        </p:spPr>
        <p:txBody>
          <a:bodyPr>
            <a:normAutofit fontScale="90000"/>
          </a:bodyPr>
          <a:lstStyle/>
          <a:p>
            <a:r>
              <a:rPr lang="es-CO" dirty="0" smtClean="0">
                <a:latin typeface="Arial Narrow" panose="020B0606020202030204" pitchFamily="34" charset="0"/>
              </a:rPr>
              <a:t>Direcciones de trabajos futuras</a:t>
            </a:r>
            <a:endParaRPr lang="es-ES" dirty="0">
              <a:latin typeface="Arial Narrow" panose="020B0606020202030204" pitchFamily="34" charset="0"/>
            </a:endParaRPr>
          </a:p>
        </p:txBody>
      </p:sp>
      <p:sp>
        <p:nvSpPr>
          <p:cNvPr id="5" name="AutoShape 2" descr="blob:https://web.whatsapp.com/d38a1558-f33f-4a01-a421-955e062339a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9" name="Grupo 8"/>
          <p:cNvGrpSpPr/>
          <p:nvPr/>
        </p:nvGrpSpPr>
        <p:grpSpPr>
          <a:xfrm>
            <a:off x="644236" y="1939637"/>
            <a:ext cx="2736273" cy="4257963"/>
            <a:chOff x="838200" y="2022764"/>
            <a:chExt cx="2736273" cy="4257963"/>
          </a:xfrm>
        </p:grpSpPr>
        <p:sp>
          <p:nvSpPr>
            <p:cNvPr id="3" name="Rectángulo 2"/>
            <p:cNvSpPr/>
            <p:nvPr/>
          </p:nvSpPr>
          <p:spPr>
            <a:xfrm>
              <a:off x="838200" y="2022764"/>
              <a:ext cx="2727036" cy="4257963"/>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Documento 7"/>
            <p:cNvSpPr/>
            <p:nvPr/>
          </p:nvSpPr>
          <p:spPr>
            <a:xfrm>
              <a:off x="838200" y="2022764"/>
              <a:ext cx="2736273" cy="1154546"/>
            </a:xfrm>
            <a:prstGeom prst="flowChartDocument">
              <a:avLst/>
            </a:prstGeom>
            <a:solidFill>
              <a:srgbClr val="66FF99"/>
            </a:solidFill>
            <a:ln>
              <a:solidFill>
                <a:srgbClr val="66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1" name="Grupo 10"/>
          <p:cNvGrpSpPr/>
          <p:nvPr/>
        </p:nvGrpSpPr>
        <p:grpSpPr>
          <a:xfrm>
            <a:off x="4327236" y="1939636"/>
            <a:ext cx="2736273" cy="4257963"/>
            <a:chOff x="838200" y="2022764"/>
            <a:chExt cx="2736273" cy="4257963"/>
          </a:xfrm>
        </p:grpSpPr>
        <p:sp>
          <p:nvSpPr>
            <p:cNvPr id="12" name="Rectángulo 11"/>
            <p:cNvSpPr/>
            <p:nvPr/>
          </p:nvSpPr>
          <p:spPr>
            <a:xfrm>
              <a:off x="838200" y="2022764"/>
              <a:ext cx="2727036" cy="4257963"/>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Documento 12"/>
            <p:cNvSpPr/>
            <p:nvPr/>
          </p:nvSpPr>
          <p:spPr>
            <a:xfrm>
              <a:off x="838200" y="2022764"/>
              <a:ext cx="2736273" cy="1154546"/>
            </a:xfrm>
            <a:prstGeom prst="flowChartDocument">
              <a:avLst/>
            </a:prstGeom>
            <a:solidFill>
              <a:srgbClr val="66FF99"/>
            </a:solidFill>
            <a:ln>
              <a:solidFill>
                <a:srgbClr val="66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4" name="Grupo 13"/>
          <p:cNvGrpSpPr/>
          <p:nvPr/>
        </p:nvGrpSpPr>
        <p:grpSpPr>
          <a:xfrm>
            <a:off x="8010236" y="1939636"/>
            <a:ext cx="2736273" cy="4257963"/>
            <a:chOff x="838200" y="2022764"/>
            <a:chExt cx="2736273" cy="4257963"/>
          </a:xfrm>
        </p:grpSpPr>
        <p:sp>
          <p:nvSpPr>
            <p:cNvPr id="15" name="Rectángulo 14"/>
            <p:cNvSpPr/>
            <p:nvPr/>
          </p:nvSpPr>
          <p:spPr>
            <a:xfrm>
              <a:off x="838200" y="2022764"/>
              <a:ext cx="2727036" cy="4257963"/>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Documento 15"/>
            <p:cNvSpPr/>
            <p:nvPr/>
          </p:nvSpPr>
          <p:spPr>
            <a:xfrm>
              <a:off x="838200" y="2022764"/>
              <a:ext cx="2736273" cy="1154546"/>
            </a:xfrm>
            <a:prstGeom prst="flowChartDocument">
              <a:avLst/>
            </a:prstGeom>
            <a:solidFill>
              <a:srgbClr val="66FF99"/>
            </a:solidFill>
            <a:ln>
              <a:solidFill>
                <a:srgbClr val="66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7" name="CuadroTexto 16"/>
          <p:cNvSpPr txBox="1"/>
          <p:nvPr/>
        </p:nvSpPr>
        <p:spPr>
          <a:xfrm>
            <a:off x="838200" y="2198255"/>
            <a:ext cx="2135909" cy="461665"/>
          </a:xfrm>
          <a:prstGeom prst="rect">
            <a:avLst/>
          </a:prstGeom>
          <a:noFill/>
        </p:spPr>
        <p:txBody>
          <a:bodyPr wrap="square" rtlCol="0">
            <a:spAutoFit/>
          </a:bodyPr>
          <a:lstStyle/>
          <a:p>
            <a:pPr algn="ctr"/>
            <a:r>
              <a:rPr lang="es-CO" sz="2400" dirty="0" smtClean="0">
                <a:latin typeface="Arial Narrow" panose="020B0606020202030204" pitchFamily="34" charset="0"/>
              </a:rPr>
              <a:t>Probabilidad</a:t>
            </a:r>
            <a:endParaRPr lang="es-ES" sz="2400" dirty="0">
              <a:latin typeface="Arial Narrow" panose="020B0606020202030204" pitchFamily="34" charset="0"/>
            </a:endParaRPr>
          </a:p>
        </p:txBody>
      </p:sp>
      <p:sp>
        <p:nvSpPr>
          <p:cNvPr id="21" name="CuadroTexto 20"/>
          <p:cNvSpPr txBox="1"/>
          <p:nvPr/>
        </p:nvSpPr>
        <p:spPr>
          <a:xfrm>
            <a:off x="4619335" y="2170775"/>
            <a:ext cx="2135909" cy="461665"/>
          </a:xfrm>
          <a:prstGeom prst="rect">
            <a:avLst/>
          </a:prstGeom>
          <a:noFill/>
        </p:spPr>
        <p:txBody>
          <a:bodyPr wrap="square" rtlCol="0">
            <a:spAutoFit/>
          </a:bodyPr>
          <a:lstStyle/>
          <a:p>
            <a:pPr algn="ctr"/>
            <a:r>
              <a:rPr lang="es-CO" sz="2400" dirty="0" smtClean="0">
                <a:latin typeface="Arial Narrow" panose="020B0606020202030204" pitchFamily="34" charset="0"/>
              </a:rPr>
              <a:t>Optimización 1 </a:t>
            </a:r>
            <a:endParaRPr lang="es-ES" sz="2400" dirty="0">
              <a:latin typeface="Arial Narrow" panose="020B0606020202030204" pitchFamily="34" charset="0"/>
            </a:endParaRPr>
          </a:p>
        </p:txBody>
      </p:sp>
      <p:sp>
        <p:nvSpPr>
          <p:cNvPr id="25" name="CuadroTexto 24"/>
          <p:cNvSpPr txBox="1"/>
          <p:nvPr/>
        </p:nvSpPr>
        <p:spPr>
          <a:xfrm>
            <a:off x="8383153" y="2198255"/>
            <a:ext cx="2135909" cy="461665"/>
          </a:xfrm>
          <a:prstGeom prst="rect">
            <a:avLst/>
          </a:prstGeom>
          <a:noFill/>
        </p:spPr>
        <p:txBody>
          <a:bodyPr wrap="square" rtlCol="0">
            <a:spAutoFit/>
          </a:bodyPr>
          <a:lstStyle/>
          <a:p>
            <a:pPr algn="ctr"/>
            <a:r>
              <a:rPr lang="es-CO" sz="2400" dirty="0" smtClean="0">
                <a:latin typeface="Arial Narrow" panose="020B0606020202030204" pitchFamily="34" charset="0"/>
              </a:rPr>
              <a:t>Estadística  </a:t>
            </a:r>
            <a:endParaRPr lang="es-ES" sz="2400" dirty="0">
              <a:latin typeface="Arial Narrow" panose="020B0606020202030204" pitchFamily="34" charset="0"/>
            </a:endParaRPr>
          </a:p>
        </p:txBody>
      </p:sp>
      <p:sp>
        <p:nvSpPr>
          <p:cNvPr id="26" name="CuadroTexto 25"/>
          <p:cNvSpPr txBox="1"/>
          <p:nvPr/>
        </p:nvSpPr>
        <p:spPr>
          <a:xfrm>
            <a:off x="644236" y="3722256"/>
            <a:ext cx="2800927" cy="1200329"/>
          </a:xfrm>
          <a:prstGeom prst="rect">
            <a:avLst/>
          </a:prstGeom>
          <a:noFill/>
        </p:spPr>
        <p:txBody>
          <a:bodyPr wrap="square" rtlCol="0">
            <a:spAutoFit/>
          </a:bodyPr>
          <a:lstStyle/>
          <a:p>
            <a:pPr algn="just"/>
            <a:r>
              <a:rPr lang="es-CO" dirty="0" smtClean="0">
                <a:latin typeface="Arial Narrow" panose="020B0606020202030204" pitchFamily="34" charset="0"/>
              </a:rPr>
              <a:t>Otras estimaciones de riesgo</a:t>
            </a:r>
          </a:p>
          <a:p>
            <a:pPr algn="just"/>
            <a:endParaRPr lang="es-CO" dirty="0">
              <a:latin typeface="Arial Narrow" panose="020B0606020202030204" pitchFamily="34" charset="0"/>
            </a:endParaRPr>
          </a:p>
          <a:p>
            <a:pPr algn="just"/>
            <a:r>
              <a:rPr lang="es-CO" dirty="0" smtClean="0">
                <a:latin typeface="Arial Narrow" panose="020B0606020202030204" pitchFamily="34" charset="0"/>
              </a:rPr>
              <a:t>Probabilidad de 2 situaciones simultaneas </a:t>
            </a:r>
            <a:endParaRPr lang="es-ES" dirty="0">
              <a:latin typeface="Arial Narrow" panose="020B0606020202030204" pitchFamily="34" charset="0"/>
            </a:endParaRPr>
          </a:p>
        </p:txBody>
      </p:sp>
      <p:sp>
        <p:nvSpPr>
          <p:cNvPr id="28" name="CuadroTexto 27"/>
          <p:cNvSpPr txBox="1"/>
          <p:nvPr/>
        </p:nvSpPr>
        <p:spPr>
          <a:xfrm>
            <a:off x="4294908" y="3722256"/>
            <a:ext cx="2800927" cy="646331"/>
          </a:xfrm>
          <a:prstGeom prst="rect">
            <a:avLst/>
          </a:prstGeom>
          <a:noFill/>
        </p:spPr>
        <p:txBody>
          <a:bodyPr wrap="square" rtlCol="0">
            <a:spAutoFit/>
          </a:bodyPr>
          <a:lstStyle/>
          <a:p>
            <a:pPr algn="just"/>
            <a:r>
              <a:rPr lang="es-CO" dirty="0" smtClean="0">
                <a:latin typeface="Arial Narrow" panose="020B0606020202030204" pitchFamily="34" charset="0"/>
              </a:rPr>
              <a:t>Optimización en tiempos de respuesta en bases de datos</a:t>
            </a:r>
          </a:p>
        </p:txBody>
      </p:sp>
      <p:sp>
        <p:nvSpPr>
          <p:cNvPr id="29" name="CuadroTexto 28"/>
          <p:cNvSpPr txBox="1"/>
          <p:nvPr/>
        </p:nvSpPr>
        <p:spPr>
          <a:xfrm>
            <a:off x="7973290" y="3722254"/>
            <a:ext cx="2800927" cy="646331"/>
          </a:xfrm>
          <a:prstGeom prst="rect">
            <a:avLst/>
          </a:prstGeom>
          <a:noFill/>
        </p:spPr>
        <p:txBody>
          <a:bodyPr wrap="square" rtlCol="0">
            <a:spAutoFit/>
          </a:bodyPr>
          <a:lstStyle/>
          <a:p>
            <a:pPr algn="just"/>
            <a:r>
              <a:rPr lang="es-CO" dirty="0" smtClean="0">
                <a:latin typeface="Arial Narrow" panose="020B0606020202030204" pitchFamily="34" charset="0"/>
              </a:rPr>
              <a:t>Estimación de tráfico o problemas viales </a:t>
            </a:r>
          </a:p>
        </p:txBody>
      </p:sp>
    </p:spTree>
    <p:extLst>
      <p:ext uri="{BB962C8B-B14F-4D97-AF65-F5344CB8AC3E}">
        <p14:creationId xmlns:p14="http://schemas.microsoft.com/office/powerpoint/2010/main" val="2865034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blob:https://web.whatsapp.com/d38a1558-f33f-4a01-a421-955e062339a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Caminando por las calles en la noche. | Paisaje urbano, Calle, Paisaj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7"/>
            <a:ext cx="5138872" cy="6850063"/>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5776501" y="3432968"/>
            <a:ext cx="5908568" cy="2185214"/>
          </a:xfrm>
          <a:prstGeom prst="rect">
            <a:avLst/>
          </a:prstGeom>
          <a:noFill/>
        </p:spPr>
        <p:txBody>
          <a:bodyPr wrap="square" rtlCol="0">
            <a:spAutoFit/>
          </a:bodyPr>
          <a:lstStyle/>
          <a:p>
            <a:pPr algn="ctr"/>
            <a:r>
              <a:rPr lang="es-CO" sz="3600" b="1" dirty="0" smtClean="0">
                <a:solidFill>
                  <a:srgbClr val="002060"/>
                </a:solidFill>
                <a:latin typeface="Arial Narrow" panose="020B0606020202030204" pitchFamily="34" charset="0"/>
              </a:rPr>
              <a:t>¡GRACIAS!</a:t>
            </a:r>
          </a:p>
          <a:p>
            <a:pPr algn="just"/>
            <a:r>
              <a:rPr lang="es-CO" sz="2000" dirty="0" smtClean="0">
                <a:solidFill>
                  <a:srgbClr val="002060"/>
                </a:solidFill>
                <a:latin typeface="Arial Narrow" panose="020B0606020202030204" pitchFamily="34" charset="0"/>
              </a:rPr>
              <a:t>Con el apoyo de: El primer miembro fue financiado gracias a los aportes monetarios de sus padres, el segundo fue financiado por la beca Fundación Grupo Argos. Todos los autores a la Vicerrectoría de Descubrimiento y Creación, de la Universidad Eafit, su apoyo en la investigación.</a:t>
            </a:r>
            <a:endParaRPr lang="es-ES" sz="2000" dirty="0">
              <a:solidFill>
                <a:srgbClr val="002060"/>
              </a:solidFill>
              <a:latin typeface="Arial Narrow" panose="020B0606020202030204" pitchFamily="34" charset="0"/>
            </a:endParaRPr>
          </a:p>
        </p:txBody>
      </p:sp>
    </p:spTree>
    <p:extLst>
      <p:ext uri="{BB962C8B-B14F-4D97-AF65-F5344CB8AC3E}">
        <p14:creationId xmlns:p14="http://schemas.microsoft.com/office/powerpoint/2010/main" val="2882076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508000"/>
            <a:ext cx="12192000" cy="80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838200" y="602817"/>
            <a:ext cx="5645727" cy="613930"/>
          </a:xfrm>
        </p:spPr>
        <p:txBody>
          <a:bodyPr>
            <a:normAutofit fontScale="90000"/>
          </a:bodyPr>
          <a:lstStyle/>
          <a:p>
            <a:r>
              <a:rPr lang="es-CO" dirty="0" smtClean="0">
                <a:latin typeface="Arial Narrow" panose="020B0606020202030204" pitchFamily="34" charset="0"/>
              </a:rPr>
              <a:t>Equipo</a:t>
            </a:r>
            <a:endParaRPr lang="es-ES" dirty="0">
              <a:latin typeface="Arial Narrow" panose="020B0606020202030204" pitchFamily="34" charset="0"/>
            </a:endParaRPr>
          </a:p>
        </p:txBody>
      </p:sp>
      <p:sp>
        <p:nvSpPr>
          <p:cNvPr id="3" name="Marcador de contenido 2"/>
          <p:cNvSpPr>
            <a:spLocks noGrp="1"/>
          </p:cNvSpPr>
          <p:nvPr>
            <p:ph idx="1"/>
          </p:nvPr>
        </p:nvSpPr>
        <p:spPr>
          <a:xfrm>
            <a:off x="1916229" y="4674702"/>
            <a:ext cx="2549892" cy="965702"/>
          </a:xfrm>
        </p:spPr>
        <p:txBody>
          <a:bodyPr>
            <a:normAutofit/>
          </a:bodyPr>
          <a:lstStyle/>
          <a:p>
            <a:pPr marL="0" indent="0">
              <a:buNone/>
            </a:pPr>
            <a:r>
              <a:rPr lang="es-CO" sz="2000" dirty="0" smtClean="0">
                <a:latin typeface="Arial Narrow" panose="020B0606020202030204" pitchFamily="34" charset="0"/>
              </a:rPr>
              <a:t>Samuel Aguilar Villada </a:t>
            </a:r>
          </a:p>
          <a:p>
            <a:pPr marL="0" indent="0">
              <a:buNone/>
            </a:pPr>
            <a:r>
              <a:rPr lang="es-ES" sz="2000" u="sng" dirty="0">
                <a:latin typeface="Arial Narrow" panose="020B0606020202030204" pitchFamily="34" charset="0"/>
                <a:hlinkClick r:id="rId2"/>
              </a:rPr>
              <a:t>saguilarv@eafit.edu.co</a:t>
            </a:r>
            <a:endParaRPr lang="es-ES" sz="2000" dirty="0">
              <a:latin typeface="Arial Narrow" panose="020B0606020202030204" pitchFamily="34" charset="0"/>
            </a:endParaRPr>
          </a:p>
          <a:p>
            <a:pPr marL="0" indent="0">
              <a:buNone/>
            </a:pPr>
            <a:endParaRPr lang="es-ES" sz="2000" dirty="0">
              <a:latin typeface="Arial Narrow" panose="020B0606020202030204" pitchFamily="34" charset="0"/>
            </a:endParaRPr>
          </a:p>
        </p:txBody>
      </p:sp>
      <p:sp>
        <p:nvSpPr>
          <p:cNvPr id="7" name="Marcador de contenido 2"/>
          <p:cNvSpPr txBox="1">
            <a:spLocks/>
          </p:cNvSpPr>
          <p:nvPr/>
        </p:nvSpPr>
        <p:spPr>
          <a:xfrm>
            <a:off x="6785009" y="4674702"/>
            <a:ext cx="2667000" cy="9657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sz="2000" dirty="0" smtClean="0">
                <a:latin typeface="Arial Narrow" panose="020B0606020202030204" pitchFamily="34" charset="0"/>
              </a:rPr>
              <a:t>Angy Sánchez Moreno </a:t>
            </a:r>
          </a:p>
          <a:p>
            <a:pPr marL="0" indent="0">
              <a:buFont typeface="Arial" panose="020B0604020202020204" pitchFamily="34" charset="0"/>
              <a:buNone/>
            </a:pPr>
            <a:r>
              <a:rPr lang="es-ES" sz="2000" u="sng" dirty="0" smtClean="0">
                <a:latin typeface="Arial Narrow" panose="020B0606020202030204" pitchFamily="34" charset="0"/>
                <a:hlinkClick r:id="rId3"/>
              </a:rPr>
              <a:t>ajsanchezm@eafit.edu.co</a:t>
            </a:r>
            <a:endParaRPr lang="es-ES" sz="2000" u="sng" dirty="0" smtClean="0">
              <a:latin typeface="Arial Narrow" panose="020B0606020202030204" pitchFamily="34" charset="0"/>
            </a:endParaRPr>
          </a:p>
          <a:p>
            <a:pPr marL="0" indent="0">
              <a:buFont typeface="Arial" panose="020B0604020202020204" pitchFamily="34" charset="0"/>
              <a:buNone/>
            </a:pPr>
            <a:endParaRPr lang="es-ES" sz="2000" dirty="0" smtClean="0">
              <a:latin typeface="Arial Narrow" panose="020B0606020202030204" pitchFamily="34" charset="0"/>
            </a:endParaRPr>
          </a:p>
          <a:p>
            <a:pPr marL="0" indent="0">
              <a:buFont typeface="Arial" panose="020B0604020202020204" pitchFamily="34" charset="0"/>
              <a:buNone/>
            </a:pPr>
            <a:endParaRPr lang="es-ES" sz="2000" dirty="0">
              <a:latin typeface="Arial Narrow" panose="020B0606020202030204" pitchFamily="34" charset="0"/>
            </a:endParaRPr>
          </a:p>
        </p:txBody>
      </p:sp>
      <p:pic>
        <p:nvPicPr>
          <p:cNvPr id="8" name="Imagen 7"/>
          <p:cNvPicPr>
            <a:picLocks noChangeAspect="1"/>
          </p:cNvPicPr>
          <p:nvPr/>
        </p:nvPicPr>
        <p:blipFill>
          <a:blip r:embed="rId4"/>
          <a:stretch>
            <a:fillRect/>
          </a:stretch>
        </p:blipFill>
        <p:spPr>
          <a:xfrm>
            <a:off x="6958533" y="1659226"/>
            <a:ext cx="2107452" cy="2735599"/>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AutoShape 2" descr="blob:https://web.whatsapp.com/4d50f2d9-d4f0-4de4-89f8-0decc7b3d4d9"/>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 name="Imagen 9"/>
          <p:cNvPicPr>
            <a:picLocks noChangeAspect="1"/>
          </p:cNvPicPr>
          <p:nvPr/>
        </p:nvPicPr>
        <p:blipFill>
          <a:blip r:embed="rId5"/>
          <a:stretch>
            <a:fillRect/>
          </a:stretch>
        </p:blipFill>
        <p:spPr>
          <a:xfrm>
            <a:off x="1628994" y="1744598"/>
            <a:ext cx="3124361" cy="2616334"/>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43327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508000"/>
            <a:ext cx="12192000" cy="80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838200" y="602817"/>
            <a:ext cx="5645727" cy="613930"/>
          </a:xfrm>
        </p:spPr>
        <p:txBody>
          <a:bodyPr>
            <a:normAutofit fontScale="90000"/>
          </a:bodyPr>
          <a:lstStyle/>
          <a:p>
            <a:r>
              <a:rPr lang="es-CO" dirty="0" smtClean="0">
                <a:latin typeface="Arial Narrow" panose="020B0606020202030204" pitchFamily="34" charset="0"/>
              </a:rPr>
              <a:t>Problema</a:t>
            </a:r>
            <a:endParaRPr lang="es-ES" dirty="0">
              <a:latin typeface="Arial Narrow" panose="020B0606020202030204" pitchFamily="34" charset="0"/>
            </a:endParaRPr>
          </a:p>
        </p:txBody>
      </p:sp>
      <p:sp>
        <p:nvSpPr>
          <p:cNvPr id="5" name="Marcador de contenido 4"/>
          <p:cNvSpPr>
            <a:spLocks noGrp="1"/>
          </p:cNvSpPr>
          <p:nvPr>
            <p:ph idx="1"/>
          </p:nvPr>
        </p:nvSpPr>
        <p:spPr>
          <a:xfrm>
            <a:off x="6973795" y="2412767"/>
            <a:ext cx="3329538" cy="2149609"/>
          </a:xfrm>
        </p:spPr>
        <p:txBody>
          <a:bodyPr>
            <a:normAutofit/>
          </a:bodyPr>
          <a:lstStyle/>
          <a:p>
            <a:pPr marL="0" indent="0" algn="just">
              <a:lnSpc>
                <a:spcPct val="150000"/>
              </a:lnSpc>
              <a:buNone/>
            </a:pPr>
            <a:r>
              <a:rPr lang="es-ES" sz="1800" dirty="0" smtClean="0">
                <a:latin typeface="Arial Narrow" panose="020B0606020202030204" pitchFamily="34" charset="0"/>
              </a:rPr>
              <a:t>Aumento </a:t>
            </a:r>
            <a:r>
              <a:rPr lang="es-ES" sz="1800" dirty="0">
                <a:latin typeface="Arial Narrow" panose="020B0606020202030204" pitchFamily="34" charset="0"/>
              </a:rPr>
              <a:t>en el acoso callejero lo </a:t>
            </a:r>
            <a:r>
              <a:rPr lang="es-ES" sz="1800" dirty="0" smtClean="0">
                <a:latin typeface="Arial Narrow" panose="020B0606020202030204" pitchFamily="34" charset="0"/>
              </a:rPr>
              <a:t>que restringe </a:t>
            </a:r>
            <a:r>
              <a:rPr lang="es-ES" sz="1800" dirty="0">
                <a:latin typeface="Arial Narrow" panose="020B0606020202030204" pitchFamily="34" charset="0"/>
              </a:rPr>
              <a:t>la tranquilidad en el libre desplazamiento por ciertas áreas.</a:t>
            </a:r>
          </a:p>
        </p:txBody>
      </p:sp>
      <p:pic>
        <p:nvPicPr>
          <p:cNvPr id="4098" name="Picture 2" descr="Justicia Cerca: Acoso callejero | Argentina.gob.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2071" y="4562376"/>
            <a:ext cx="3257895" cy="152713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os tres lugares con las calles más peligrosas del mundo | America | EL PAÍ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193429"/>
            <a:ext cx="5194780" cy="3896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278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508000"/>
            <a:ext cx="12192000" cy="80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838200" y="602817"/>
            <a:ext cx="5645727" cy="613930"/>
          </a:xfrm>
        </p:spPr>
        <p:txBody>
          <a:bodyPr>
            <a:normAutofit fontScale="90000"/>
          </a:bodyPr>
          <a:lstStyle/>
          <a:p>
            <a:r>
              <a:rPr lang="es-CO" dirty="0" smtClean="0">
                <a:latin typeface="Arial Narrow" panose="020B0606020202030204" pitchFamily="34" charset="0"/>
              </a:rPr>
              <a:t>Proceso de solución</a:t>
            </a:r>
            <a:endParaRPr lang="es-ES" dirty="0">
              <a:latin typeface="Arial Narrow" panose="020B0606020202030204" pitchFamily="34" charset="0"/>
            </a:endParaRPr>
          </a:p>
        </p:txBody>
      </p:sp>
      <p:pic>
        <p:nvPicPr>
          <p:cNvPr id="5122" name="Picture 2" descr="Cómo almacenar (petabytes de) datos generados por máquinas - MuyComputerP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85163"/>
            <a:ext cx="6502400" cy="3251200"/>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contenido 2"/>
          <p:cNvSpPr txBox="1">
            <a:spLocks/>
          </p:cNvSpPr>
          <p:nvPr/>
        </p:nvSpPr>
        <p:spPr>
          <a:xfrm>
            <a:off x="8067362" y="2191463"/>
            <a:ext cx="2870801" cy="14074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70000"/>
              </a:lnSpc>
              <a:buFont typeface="Arial" panose="020B0604020202020204" pitchFamily="34" charset="0"/>
              <a:buNone/>
            </a:pPr>
            <a:r>
              <a:rPr lang="es-CO" sz="1800" dirty="0" smtClean="0">
                <a:latin typeface="Arial Narrow" panose="020B0606020202030204" pitchFamily="34" charset="0"/>
              </a:rPr>
              <a:t>Hacemos uso de diversas librerías que nos ofrece Python principalmente para menguar un poco la dificultad del trabajo.</a:t>
            </a:r>
          </a:p>
          <a:p>
            <a:pPr marL="0" indent="0" algn="just">
              <a:lnSpc>
                <a:spcPct val="170000"/>
              </a:lnSpc>
              <a:buFont typeface="Arial" panose="020B0604020202020204" pitchFamily="34" charset="0"/>
              <a:buNone/>
            </a:pPr>
            <a:r>
              <a:rPr lang="es-CO" sz="1800" dirty="0" smtClean="0">
                <a:latin typeface="Arial Narrow" panose="020B0606020202030204" pitchFamily="34" charset="0"/>
              </a:rPr>
              <a:t>Es así como en este proyecto trabajamos principalmente con: Pandas, </a:t>
            </a:r>
            <a:r>
              <a:rPr lang="es-CO" sz="1800" dirty="0" err="1" smtClean="0">
                <a:latin typeface="Arial Narrow" panose="020B0606020202030204" pitchFamily="34" charset="0"/>
              </a:rPr>
              <a:t>Gmplot</a:t>
            </a:r>
            <a:r>
              <a:rPr lang="es-CO" sz="1800" dirty="0" smtClean="0">
                <a:latin typeface="Arial Narrow" panose="020B0606020202030204" pitchFamily="34" charset="0"/>
              </a:rPr>
              <a:t> y Web Browser </a:t>
            </a:r>
            <a:endParaRPr lang="es-ES" sz="1800" dirty="0">
              <a:latin typeface="Arial Narrow" panose="020B0606020202030204" pitchFamily="34" charset="0"/>
            </a:endParaRPr>
          </a:p>
        </p:txBody>
      </p:sp>
    </p:spTree>
    <p:extLst>
      <p:ext uri="{BB962C8B-B14F-4D97-AF65-F5344CB8AC3E}">
        <p14:creationId xmlns:p14="http://schemas.microsoft.com/office/powerpoint/2010/main" val="1373470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508000"/>
            <a:ext cx="12192000" cy="80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561109" y="2496271"/>
            <a:ext cx="5756563" cy="1826347"/>
          </a:xfrm>
        </p:spPr>
        <p:txBody>
          <a:bodyPr>
            <a:noAutofit/>
          </a:bodyPr>
          <a:lstStyle/>
          <a:p>
            <a:pPr algn="just">
              <a:lnSpc>
                <a:spcPct val="150000"/>
              </a:lnSpc>
            </a:pPr>
            <a:r>
              <a:rPr lang="es-CO" sz="1800" dirty="0" smtClean="0">
                <a:latin typeface="Arial Narrow" panose="020B0606020202030204" pitchFamily="34" charset="0"/>
              </a:rPr>
              <a:t>Las librerías usadas tienen entre sus funciones principales un manejo más sencillo en cuanto a bases de datos dado que permite acceder a datos mediante índices, permite leer y escribir fácilmente ficheros en CSV, reordenar, dividir y combinar conjuntos de datos. También está la función de trazar datos en Google </a:t>
            </a:r>
            <a:r>
              <a:rPr lang="es-CO" sz="1800" dirty="0" err="1" smtClean="0">
                <a:latin typeface="Arial Narrow" panose="020B0606020202030204" pitchFamily="34" charset="0"/>
              </a:rPr>
              <a:t>Maps</a:t>
            </a:r>
            <a:r>
              <a:rPr lang="es-CO" sz="1800" dirty="0" smtClean="0">
                <a:latin typeface="Arial Narrow" panose="020B0606020202030204" pitchFamily="34" charset="0"/>
              </a:rPr>
              <a:t> y un controlador de navegador web </a:t>
            </a:r>
            <a:endParaRPr lang="es-ES" sz="1800" dirty="0">
              <a:latin typeface="Arial Narrow" panose="020B0606020202030204" pitchFamily="34" charset="0"/>
            </a:endParaRPr>
          </a:p>
        </p:txBody>
      </p:sp>
      <p:sp>
        <p:nvSpPr>
          <p:cNvPr id="5" name="AutoShape 2" descr="blob:https://web.whatsapp.com/d38a1558-f33f-4a01-a421-955e062339a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146" name="Picture 2" descr="Python Pandas DataFra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2175" y="4204820"/>
            <a:ext cx="4454525" cy="2404547"/>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descr="Plotting with ggplot for Python - Introduction to Python Workshop"/>
          <p:cNvPicPr/>
          <p:nvPr/>
        </p:nvPicPr>
        <p:blipFill>
          <a:blip r:embed="rId3">
            <a:extLst>
              <a:ext uri="{28A0092B-C50C-407E-A947-70E740481C1C}">
                <a14:useLocalDpi xmlns:a14="http://schemas.microsoft.com/office/drawing/2010/main" val="0"/>
              </a:ext>
            </a:extLst>
          </a:blip>
          <a:srcRect/>
          <a:stretch>
            <a:fillRect/>
          </a:stretch>
        </p:blipFill>
        <p:spPr bwMode="auto">
          <a:xfrm>
            <a:off x="8192509" y="1956504"/>
            <a:ext cx="2653291" cy="2018596"/>
          </a:xfrm>
          <a:prstGeom prst="rect">
            <a:avLst/>
          </a:prstGeom>
          <a:noFill/>
        </p:spPr>
      </p:pic>
    </p:spTree>
    <p:extLst>
      <p:ext uri="{BB962C8B-B14F-4D97-AF65-F5344CB8AC3E}">
        <p14:creationId xmlns:p14="http://schemas.microsoft.com/office/powerpoint/2010/main" val="2061021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508000"/>
            <a:ext cx="12192000" cy="80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170" name="Picture 2" descr="Lambda functions in Python | Medium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3742" y="4110944"/>
            <a:ext cx="4936188" cy="227445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3273136" y="2813152"/>
            <a:ext cx="5645727" cy="613930"/>
          </a:xfrm>
        </p:spPr>
        <p:txBody>
          <a:bodyPr>
            <a:noAutofit/>
          </a:bodyPr>
          <a:lstStyle/>
          <a:p>
            <a:pPr algn="just">
              <a:lnSpc>
                <a:spcPct val="150000"/>
              </a:lnSpc>
            </a:pPr>
            <a:r>
              <a:rPr lang="es-CO" sz="1800" dirty="0" smtClean="0">
                <a:latin typeface="Arial Narrow" panose="020B0606020202030204" pitchFamily="34" charset="0"/>
              </a:rPr>
              <a:t>Algo también importante son los nodos, lambda y la herencia y polimorfismo empleada estas funciones nos permitieron crear una secuencia de comandos dentro la interfaz gráfica, definir cualquier número de parámetros pero una única expresión, de alguna forma reutilizar código dado que algunas funciones se repetían por lo que podían ser subclases.</a:t>
            </a:r>
            <a:endParaRPr lang="es-ES" sz="1800" dirty="0">
              <a:latin typeface="Arial Narrow" panose="020B0606020202030204" pitchFamily="34" charset="0"/>
            </a:endParaRPr>
          </a:p>
        </p:txBody>
      </p:sp>
      <p:sp>
        <p:nvSpPr>
          <p:cNvPr id="5" name="AutoShape 2" descr="blob:https://web.whatsapp.com/d38a1558-f33f-4a01-a421-955e062339a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8" name="Imagen 7" descr="Todo para trabajar con grafos en Python – Mi Camino Master"/>
          <p:cNvPicPr/>
          <p:nvPr/>
        </p:nvPicPr>
        <p:blipFill>
          <a:blip r:embed="rId3">
            <a:extLst>
              <a:ext uri="{28A0092B-C50C-407E-A947-70E740481C1C}">
                <a14:useLocalDpi xmlns:a14="http://schemas.microsoft.com/office/drawing/2010/main" val="0"/>
              </a:ext>
            </a:extLst>
          </a:blip>
          <a:srcRect/>
          <a:stretch>
            <a:fillRect/>
          </a:stretch>
        </p:blipFill>
        <p:spPr bwMode="auto">
          <a:xfrm>
            <a:off x="1124166" y="4503636"/>
            <a:ext cx="2243455" cy="1489075"/>
          </a:xfrm>
          <a:prstGeom prst="rect">
            <a:avLst/>
          </a:prstGeom>
          <a:noFill/>
          <a:ln>
            <a:noFill/>
          </a:ln>
        </p:spPr>
      </p:pic>
    </p:spTree>
    <p:extLst>
      <p:ext uri="{BB962C8B-B14F-4D97-AF65-F5344CB8AC3E}">
        <p14:creationId xmlns:p14="http://schemas.microsoft.com/office/powerpoint/2010/main" val="886431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508000"/>
            <a:ext cx="12192000" cy="80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838200" y="602817"/>
            <a:ext cx="5645727" cy="613930"/>
          </a:xfrm>
        </p:spPr>
        <p:txBody>
          <a:bodyPr>
            <a:normAutofit fontScale="90000"/>
          </a:bodyPr>
          <a:lstStyle/>
          <a:p>
            <a:r>
              <a:rPr lang="es-CO" dirty="0" smtClean="0">
                <a:latin typeface="Arial Narrow" panose="020B0606020202030204" pitchFamily="34" charset="0"/>
              </a:rPr>
              <a:t>Estructura de datos</a:t>
            </a:r>
            <a:endParaRPr lang="es-ES" dirty="0">
              <a:latin typeface="Arial Narrow" panose="020B0606020202030204" pitchFamily="34" charset="0"/>
            </a:endParaRPr>
          </a:p>
        </p:txBody>
      </p:sp>
      <p:sp>
        <p:nvSpPr>
          <p:cNvPr id="5" name="AutoShape 2" descr="blob:https://web.whatsapp.com/d38a1558-f33f-4a01-a421-955e062339a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Rectángulo 2"/>
          <p:cNvSpPr/>
          <p:nvPr/>
        </p:nvSpPr>
        <p:spPr>
          <a:xfrm>
            <a:off x="2423928" y="1659226"/>
            <a:ext cx="7114707" cy="4862870"/>
          </a:xfrm>
          <a:prstGeom prst="rect">
            <a:avLst/>
          </a:prstGeom>
        </p:spPr>
        <p:txBody>
          <a:bodyPr wrap="square">
            <a:spAutoFit/>
          </a:bodyPr>
          <a:lstStyle/>
          <a:p>
            <a:pPr marL="1200150" marR="407670" lvl="2" indent="-285750" algn="just">
              <a:lnSpc>
                <a:spcPct val="150000"/>
              </a:lnSpc>
              <a:spcBef>
                <a:spcPts val="810"/>
              </a:spcBef>
              <a:spcAft>
                <a:spcPts val="0"/>
              </a:spcAft>
              <a:buSzPts val="1200"/>
              <a:buFont typeface="Courier New" panose="02070309020205020404" pitchFamily="49" charset="0"/>
              <a:buChar char="o"/>
              <a:tabLst>
                <a:tab pos="738505" algn="l"/>
              </a:tabLst>
            </a:pPr>
            <a:r>
              <a:rPr lang="es-ES" dirty="0" smtClean="0">
                <a:effectLst/>
                <a:latin typeface="Arial Narrow" panose="020B0606020202030204" pitchFamily="34" charset="0"/>
                <a:ea typeface="Symbol" panose="05050102010706020507" pitchFamily="18" charset="2"/>
                <a:cs typeface="Symbol" panose="05050102010706020507" pitchFamily="18" charset="2"/>
              </a:rPr>
              <a:t>Analizar el archivo de direcciones</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registradas.</a:t>
            </a:r>
          </a:p>
          <a:p>
            <a:pPr marL="1200150" marR="407670" lvl="2" indent="-285750" algn="just">
              <a:lnSpc>
                <a:spcPct val="150000"/>
              </a:lnSpc>
              <a:spcBef>
                <a:spcPts val="810"/>
              </a:spcBef>
              <a:spcAft>
                <a:spcPts val="0"/>
              </a:spcAft>
              <a:buSzPts val="1200"/>
              <a:buFont typeface="Courier New" panose="02070309020205020404" pitchFamily="49" charset="0"/>
              <a:buChar char="o"/>
              <a:tabLst>
                <a:tab pos="738505" algn="l"/>
              </a:tabLst>
            </a:pPr>
            <a:r>
              <a:rPr lang="es-ES" dirty="0" smtClean="0">
                <a:effectLst/>
                <a:latin typeface="Arial Narrow" panose="020B0606020202030204" pitchFamily="34" charset="0"/>
                <a:ea typeface="Symbol" panose="05050102010706020507" pitchFamily="18" charset="2"/>
                <a:cs typeface="Symbol" panose="05050102010706020507" pitchFamily="18" charset="2"/>
              </a:rPr>
              <a:t>Dividir</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por</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secciones</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dichas</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direcciones en 7</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categorías.</a:t>
            </a:r>
          </a:p>
          <a:p>
            <a:pPr marL="1200150" marR="407670" lvl="2" indent="-285750" algn="just">
              <a:lnSpc>
                <a:spcPct val="150000"/>
              </a:lnSpc>
              <a:spcBef>
                <a:spcPts val="810"/>
              </a:spcBef>
              <a:spcAft>
                <a:spcPts val="0"/>
              </a:spcAft>
              <a:buSzPts val="1200"/>
              <a:buFont typeface="Courier New" panose="02070309020205020404" pitchFamily="49" charset="0"/>
              <a:buChar char="o"/>
              <a:tabLst>
                <a:tab pos="738505" algn="l"/>
              </a:tabLst>
            </a:pPr>
            <a:r>
              <a:rPr lang="es-ES" dirty="0" smtClean="0">
                <a:effectLst/>
                <a:latin typeface="Arial Narrow" panose="020B0606020202030204" pitchFamily="34" charset="0"/>
                <a:ea typeface="Symbol" panose="05050102010706020507" pitchFamily="18" charset="2"/>
                <a:cs typeface="Symbol" panose="05050102010706020507" pitchFamily="18" charset="2"/>
              </a:rPr>
              <a:t>Obtener</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individualmente</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cada</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información de las categorías para</a:t>
            </a:r>
            <a:r>
              <a:rPr lang="es-ES" spc="-28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los</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subprocesos.</a:t>
            </a:r>
          </a:p>
          <a:p>
            <a:pPr marL="1200150" marR="407670" lvl="2" indent="-285750" algn="just">
              <a:lnSpc>
                <a:spcPct val="150000"/>
              </a:lnSpc>
              <a:spcBef>
                <a:spcPts val="810"/>
              </a:spcBef>
              <a:spcAft>
                <a:spcPts val="0"/>
              </a:spcAft>
              <a:buSzPts val="1200"/>
              <a:buFont typeface="Courier New" panose="02070309020205020404" pitchFamily="49" charset="0"/>
              <a:buChar char="o"/>
              <a:tabLst>
                <a:tab pos="738505" algn="l"/>
              </a:tabLst>
            </a:pPr>
            <a:r>
              <a:rPr lang="es-ES" dirty="0" smtClean="0">
                <a:effectLst/>
                <a:latin typeface="Arial Narrow" panose="020B0606020202030204" pitchFamily="34" charset="0"/>
                <a:ea typeface="Symbol" panose="05050102010706020507" pitchFamily="18" charset="2"/>
                <a:cs typeface="Symbol" panose="05050102010706020507" pitchFamily="18" charset="2"/>
              </a:rPr>
              <a:t>Comparar</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dos</a:t>
            </a:r>
            <a:r>
              <a:rPr lang="es-ES" spc="30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direcciones</a:t>
            </a:r>
            <a:r>
              <a:rPr lang="es-ES" spc="-290"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tomando</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el</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atributo</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de</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coordenadas.</a:t>
            </a:r>
          </a:p>
          <a:p>
            <a:pPr marL="1200150" marR="407670" lvl="2" indent="-285750" algn="just">
              <a:lnSpc>
                <a:spcPct val="150000"/>
              </a:lnSpc>
              <a:spcBef>
                <a:spcPts val="810"/>
              </a:spcBef>
              <a:spcAft>
                <a:spcPts val="0"/>
              </a:spcAft>
              <a:buSzPts val="1200"/>
              <a:buFont typeface="Courier New" panose="02070309020205020404" pitchFamily="49" charset="0"/>
              <a:buChar char="o"/>
              <a:tabLst>
                <a:tab pos="738505" algn="l"/>
              </a:tabLst>
            </a:pPr>
            <a:r>
              <a:rPr lang="es-ES" dirty="0" smtClean="0">
                <a:effectLst/>
                <a:latin typeface="Arial Narrow" panose="020B0606020202030204" pitchFamily="34" charset="0"/>
                <a:ea typeface="Symbol" panose="05050102010706020507" pitchFamily="18" charset="2"/>
                <a:cs typeface="Symbol" panose="05050102010706020507" pitchFamily="18" charset="2"/>
              </a:rPr>
              <a:t>Imprimir por pantalla direcciones</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guardadas.</a:t>
            </a:r>
          </a:p>
          <a:p>
            <a:pPr marL="1200150" marR="407670" lvl="2" indent="-285750" algn="just">
              <a:lnSpc>
                <a:spcPct val="150000"/>
              </a:lnSpc>
              <a:spcBef>
                <a:spcPts val="810"/>
              </a:spcBef>
              <a:spcAft>
                <a:spcPts val="0"/>
              </a:spcAft>
              <a:buSzPts val="1200"/>
              <a:buFont typeface="Courier New" panose="02070309020205020404" pitchFamily="49" charset="0"/>
              <a:buChar char="o"/>
              <a:tabLst>
                <a:tab pos="738505" algn="l"/>
              </a:tabLst>
            </a:pPr>
            <a:r>
              <a:rPr lang="es-ES" dirty="0" smtClean="0">
                <a:effectLst/>
                <a:latin typeface="Arial Narrow" panose="020B0606020202030204" pitchFamily="34" charset="0"/>
                <a:ea typeface="Symbol" panose="05050102010706020507" pitchFamily="18" charset="2"/>
                <a:cs typeface="Symbol" panose="05050102010706020507" pitchFamily="18" charset="2"/>
              </a:rPr>
              <a:t>Situarse</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en</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el</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archivo</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de</a:t>
            </a:r>
            <a:r>
              <a:rPr lang="es-ES" spc="-28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direcciones para verificar si posee</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la</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dirección en</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el</a:t>
            </a:r>
            <a:r>
              <a:rPr lang="es-ES" spc="-5"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mapa</a:t>
            </a:r>
            <a:r>
              <a:rPr lang="es-ES" spc="-10" dirty="0" smtClean="0">
                <a:effectLst/>
                <a:latin typeface="Arial Narrow" panose="020B0606020202030204" pitchFamily="34" charset="0"/>
                <a:ea typeface="Symbol" panose="05050102010706020507" pitchFamily="18" charset="2"/>
                <a:cs typeface="Symbol" panose="05050102010706020507" pitchFamily="18" charset="2"/>
              </a:rPr>
              <a:t> </a:t>
            </a:r>
            <a:r>
              <a:rPr lang="es-ES" dirty="0" smtClean="0">
                <a:effectLst/>
                <a:latin typeface="Arial Narrow" panose="020B0606020202030204" pitchFamily="34" charset="0"/>
                <a:ea typeface="Symbol" panose="05050102010706020507" pitchFamily="18" charset="2"/>
                <a:cs typeface="Symbol" panose="05050102010706020507" pitchFamily="18" charset="2"/>
              </a:rPr>
              <a:t>guardado.</a:t>
            </a:r>
          </a:p>
          <a:p>
            <a:pPr marL="1200150" marR="407670" lvl="2" indent="-285750" algn="just">
              <a:lnSpc>
                <a:spcPct val="150000"/>
              </a:lnSpc>
              <a:spcBef>
                <a:spcPts val="810"/>
              </a:spcBef>
              <a:spcAft>
                <a:spcPts val="0"/>
              </a:spcAft>
              <a:buSzPts val="1200"/>
              <a:buFont typeface="Courier New" panose="02070309020205020404" pitchFamily="49" charset="0"/>
              <a:buChar char="o"/>
              <a:tabLst>
                <a:tab pos="738505" algn="l"/>
              </a:tabLst>
            </a:pPr>
            <a:r>
              <a:rPr lang="es-ES" dirty="0" smtClean="0">
                <a:effectLst/>
                <a:latin typeface="Arial Narrow" panose="020B0606020202030204" pitchFamily="34" charset="0"/>
                <a:ea typeface="Symbol" panose="05050102010706020507" pitchFamily="18" charset="2"/>
                <a:cs typeface="Symbol" panose="05050102010706020507" pitchFamily="18" charset="2"/>
              </a:rPr>
              <a:t>Brindarle al usuario la ruta más segura luego de comparar diversas rutas desde su lugar de origen y su destino.</a:t>
            </a:r>
            <a:endParaRPr lang="es-ES" dirty="0">
              <a:effectLst/>
              <a:latin typeface="Arial Narrow" panose="020B0606020202030204" pitchFamily="34" charset="0"/>
              <a:ea typeface="Symbol" panose="05050102010706020507" pitchFamily="18" charset="2"/>
              <a:cs typeface="Symbol" panose="05050102010706020507" pitchFamily="18" charset="2"/>
            </a:endParaRPr>
          </a:p>
        </p:txBody>
      </p:sp>
    </p:spTree>
    <p:extLst>
      <p:ext uri="{BB962C8B-B14F-4D97-AF65-F5344CB8AC3E}">
        <p14:creationId xmlns:p14="http://schemas.microsoft.com/office/powerpoint/2010/main" val="3708501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508000"/>
            <a:ext cx="12192000" cy="80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838200" y="602817"/>
            <a:ext cx="5645727" cy="613930"/>
          </a:xfrm>
        </p:spPr>
        <p:txBody>
          <a:bodyPr>
            <a:normAutofit fontScale="90000"/>
          </a:bodyPr>
          <a:lstStyle/>
          <a:p>
            <a:r>
              <a:rPr lang="es-CO" dirty="0" smtClean="0">
                <a:latin typeface="Arial Narrow" panose="020B0606020202030204" pitchFamily="34" charset="0"/>
              </a:rPr>
              <a:t>Complejidad del algoritmo</a:t>
            </a:r>
            <a:endParaRPr lang="es-ES" dirty="0">
              <a:latin typeface="Arial Narrow" panose="020B0606020202030204" pitchFamily="34" charset="0"/>
            </a:endParaRPr>
          </a:p>
        </p:txBody>
      </p:sp>
      <p:pic>
        <p:nvPicPr>
          <p:cNvPr id="5" name="image6.jpeg"/>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46113" y="1856870"/>
            <a:ext cx="3381375" cy="4067175"/>
          </a:xfrm>
          <a:prstGeom prst="rect">
            <a:avLst/>
          </a:prstGeom>
        </p:spPr>
      </p:pic>
      <p:pic>
        <p:nvPicPr>
          <p:cNvPr id="6" name="Imagen 5"/>
          <p:cNvPicPr>
            <a:picLocks noChangeAspect="1"/>
          </p:cNvPicPr>
          <p:nvPr/>
        </p:nvPicPr>
        <p:blipFill>
          <a:blip r:embed="rId3"/>
          <a:stretch>
            <a:fillRect/>
          </a:stretch>
        </p:blipFill>
        <p:spPr>
          <a:xfrm>
            <a:off x="5145095" y="2803776"/>
            <a:ext cx="6224867" cy="1703172"/>
          </a:xfrm>
          <a:prstGeom prst="rect">
            <a:avLst/>
          </a:prstGeom>
        </p:spPr>
      </p:pic>
    </p:spTree>
    <p:extLst>
      <p:ext uri="{BB962C8B-B14F-4D97-AF65-F5344CB8AC3E}">
        <p14:creationId xmlns:p14="http://schemas.microsoft.com/office/powerpoint/2010/main" val="3374018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76380" y="4682836"/>
            <a:ext cx="10815425" cy="1513587"/>
          </a:xfrm>
        </p:spPr>
        <p:txBody>
          <a:bodyPr>
            <a:normAutofit/>
          </a:bodyPr>
          <a:lstStyle/>
          <a:p>
            <a:pPr marL="0" indent="0" algn="just">
              <a:buNone/>
            </a:pPr>
            <a:r>
              <a:rPr lang="es-CO" sz="2400" dirty="0" smtClean="0">
                <a:latin typeface="Arial Narrow" panose="020B0606020202030204" pitchFamily="34" charset="0"/>
              </a:rPr>
              <a:t>Distancia y riesgo de acoso para los caminos que minimiza V = d*r. Tiempos de ejecución en promedio de 13 segundos. En donde d representa distancia y r riesgo de acoso  </a:t>
            </a:r>
            <a:endParaRPr lang="es-ES" sz="2400" dirty="0">
              <a:latin typeface="Arial Narrow" panose="020B0606020202030204" pitchFamily="34" charset="0"/>
            </a:endParaRPr>
          </a:p>
        </p:txBody>
      </p:sp>
      <p:sp>
        <p:nvSpPr>
          <p:cNvPr id="4" name="Rectángulo 3"/>
          <p:cNvSpPr/>
          <p:nvPr/>
        </p:nvSpPr>
        <p:spPr>
          <a:xfrm>
            <a:off x="0" y="508000"/>
            <a:ext cx="12192000" cy="803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p:cNvSpPr>
            <a:spLocks noGrp="1"/>
          </p:cNvSpPr>
          <p:nvPr>
            <p:ph type="title"/>
          </p:nvPr>
        </p:nvSpPr>
        <p:spPr>
          <a:xfrm>
            <a:off x="838200" y="602817"/>
            <a:ext cx="5645727" cy="613930"/>
          </a:xfrm>
        </p:spPr>
        <p:txBody>
          <a:bodyPr>
            <a:normAutofit fontScale="90000"/>
          </a:bodyPr>
          <a:lstStyle/>
          <a:p>
            <a:r>
              <a:rPr lang="es-CO" dirty="0" smtClean="0">
                <a:latin typeface="Arial Narrow" panose="020B0606020202030204" pitchFamily="34" charset="0"/>
              </a:rPr>
              <a:t>Caminos que minimiza</a:t>
            </a:r>
            <a:endParaRPr lang="es-ES" dirty="0">
              <a:latin typeface="Arial Narrow" panose="020B0606020202030204" pitchFamily="34" charset="0"/>
            </a:endParaRPr>
          </a:p>
        </p:txBody>
      </p:sp>
      <p:pic>
        <p:nvPicPr>
          <p:cNvPr id="5" name="Imagen 4"/>
          <p:cNvPicPr>
            <a:picLocks noChangeAspect="1"/>
          </p:cNvPicPr>
          <p:nvPr/>
        </p:nvPicPr>
        <p:blipFill>
          <a:blip r:embed="rId2"/>
          <a:stretch>
            <a:fillRect/>
          </a:stretch>
        </p:blipFill>
        <p:spPr>
          <a:xfrm>
            <a:off x="466859" y="2017816"/>
            <a:ext cx="10983566" cy="1445819"/>
          </a:xfrm>
          <a:prstGeom prst="rect">
            <a:avLst/>
          </a:prstGeom>
        </p:spPr>
      </p:pic>
    </p:spTree>
    <p:extLst>
      <p:ext uri="{BB962C8B-B14F-4D97-AF65-F5344CB8AC3E}">
        <p14:creationId xmlns:p14="http://schemas.microsoft.com/office/powerpoint/2010/main" val="53653949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409</Words>
  <Application>Microsoft Office PowerPoint</Application>
  <PresentationFormat>Panorámica</PresentationFormat>
  <Paragraphs>36</Paragraphs>
  <Slides>12</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vt:i4>
      </vt:variant>
    </vt:vector>
  </HeadingPairs>
  <TitlesOfParts>
    <vt:vector size="19" baseType="lpstr">
      <vt:lpstr>Arial</vt:lpstr>
      <vt:lpstr>Arial Narrow</vt:lpstr>
      <vt:lpstr>Calibri</vt:lpstr>
      <vt:lpstr>Calibri Light</vt:lpstr>
      <vt:lpstr>Courier New</vt:lpstr>
      <vt:lpstr>Symbol</vt:lpstr>
      <vt:lpstr>Tema de Office</vt:lpstr>
      <vt:lpstr>Algoritmos de caminos para peatones que reducen tanto el riesgo como la distancia</vt:lpstr>
      <vt:lpstr>Equipo</vt:lpstr>
      <vt:lpstr>Problema</vt:lpstr>
      <vt:lpstr>Proceso de solución</vt:lpstr>
      <vt:lpstr>Las librerías usadas tienen entre sus funciones principales un manejo más sencillo en cuanto a bases de datos dado que permite acceder a datos mediante índices, permite leer y escribir fácilmente ficheros en CSV, reordenar, dividir y combinar conjuntos de datos. También está la función de trazar datos en Google Maps y un controlador de navegador web </vt:lpstr>
      <vt:lpstr>Algo también importante son los nodos, lambda y la herencia y polimorfismo empleada estas funciones nos permitieron crear una secuencia de comandos dentro la interfaz gráfica, definir cualquier número de parámetros pero una única expresión, de alguna forma reutilizar código dado que algunas funciones se repetían por lo que podían ser subclases.</vt:lpstr>
      <vt:lpstr>Estructura de datos</vt:lpstr>
      <vt:lpstr>Complejidad del algoritmo</vt:lpstr>
      <vt:lpstr>Caminos que minimiza</vt:lpstr>
      <vt:lpstr>Algoritmo de manera visual</vt:lpstr>
      <vt:lpstr>Direcciones de trabajos futuras</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Algoritmos de caminos para peatones que reducen tanto el riesgo como la distancia</dc:title>
  <dc:creator>Cuenta Microsoft</dc:creator>
  <cp:lastModifiedBy>Cuenta Microsoft</cp:lastModifiedBy>
  <cp:revision>7</cp:revision>
  <dcterms:created xsi:type="dcterms:W3CDTF">2022-11-09T11:30:33Z</dcterms:created>
  <dcterms:modified xsi:type="dcterms:W3CDTF">2022-11-09T12:24:08Z</dcterms:modified>
</cp:coreProperties>
</file>